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77" r:id="rId3"/>
    <p:sldId id="256" r:id="rId4"/>
    <p:sldId id="257" r:id="rId5"/>
    <p:sldId id="258" r:id="rId6"/>
    <p:sldId id="259" r:id="rId7"/>
    <p:sldId id="262" r:id="rId8"/>
    <p:sldId id="261" r:id="rId9"/>
    <p:sldId id="263" r:id="rId11"/>
    <p:sldId id="264" r:id="rId12"/>
    <p:sldId id="266" r:id="rId13"/>
    <p:sldId id="260" r:id="rId14"/>
    <p:sldId id="265" r:id="rId15"/>
    <p:sldId id="274" r:id="rId16"/>
    <p:sldId id="267" r:id="rId17"/>
    <p:sldId id="268" r:id="rId18"/>
    <p:sldId id="269" r:id="rId19"/>
    <p:sldId id="270" r:id="rId20"/>
    <p:sldId id="272" r:id="rId21"/>
    <p:sldId id="271" r:id="rId22"/>
    <p:sldId id="273" r:id="rId23"/>
    <p:sldId id="276" r:id="rId24"/>
    <p:sldId id="27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3.png>
</file>

<file path=ppt/media/image14.png>
</file>

<file path=ppt/media/image17.png>
</file>

<file path=ppt/media/image2.png>
</file>

<file path=ppt/media/image22.png>
</file>

<file path=ppt/media/image23.jpeg>
</file>

<file path=ppt/media/image24.jpeg>
</file>

<file path=ppt/media/image25.png>
</file>

<file path=ppt/media/image3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D652B2-8C6E-419B-8E93-813F678ADC08}" type="datetimeFigureOut">
              <a:rPr lang="ru-RU" smtClean="0"/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C6DC3D-C717-495C-B489-C044A339A551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err="1" smtClean="0"/>
              <a:t>Coccidea</a:t>
            </a:r>
            <a:r>
              <a:rPr lang="ru-RU" sz="1200" dirty="0" smtClean="0"/>
              <a:t> – группа, выделенная зелёным контуром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B70E5D-D826-4E38-8A3A-F48A96F1E4E6}" type="slidenum">
              <a:rPr lang="ru-RU" smtClean="0"/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1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4.jpeg"/><Relationship Id="rId1" Type="http://schemas.openxmlformats.org/officeDocument/2006/relationships/image" Target="../media/image23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413635"/>
            <a:ext cx="10515600" cy="1325563"/>
          </a:xfrm>
        </p:spPr>
        <p:txBody>
          <a:bodyPr/>
          <a:p>
            <a:pPr algn="ctr"/>
            <a:r>
              <a:rPr lang="ru-RU" altLang="ru-RU"/>
              <a:t>Сложные жизненные циклы протист</a:t>
            </a:r>
            <a:endParaRPr lang="ru-RU" altLang="ru-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Замещающее содержимое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78535" y="137160"/>
            <a:ext cx="10081260" cy="67208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p>
            <a:endParaRPr lang="en-US" altLang="ru-RU"/>
          </a:p>
        </p:txBody>
      </p:sp>
      <p:pic>
        <p:nvPicPr>
          <p:cNvPr id="4" name="Рисунок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2240" y="66040"/>
            <a:ext cx="11708765" cy="679196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en-US">
                <a:sym typeface="+mn-ea"/>
              </a:rPr>
              <a:t>Toxoplasma gondii</a:t>
            </a:r>
            <a:endParaRPr lang="en-US"/>
          </a:p>
        </p:txBody>
      </p:sp>
      <p:pic>
        <p:nvPicPr>
          <p:cNvPr id="6" name="Замещающее содержимое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153660" y="0"/>
            <a:ext cx="6835775" cy="685292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 fontScale="90000"/>
          </a:bodyPr>
          <a:p>
            <a:r>
              <a:rPr lang="ru-RU" altLang="en-US"/>
              <a:t>Кто победил пиратов на </a:t>
            </a:r>
            <a:br>
              <a:rPr lang="ru-RU" altLang="en-US"/>
            </a:br>
            <a:r>
              <a:rPr lang="ru-RU" altLang="en-US"/>
              <a:t>Острове Сокровищ?</a:t>
            </a:r>
            <a:endParaRPr lang="ru-RU" altLang="en-US"/>
          </a:p>
        </p:txBody>
      </p:sp>
      <p:pic>
        <p:nvPicPr>
          <p:cNvPr id="5" name="Замещающее содержимое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919480" y="1234440"/>
            <a:ext cx="10352405" cy="517652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en-US">
                <a:sym typeface="+mn-ea"/>
              </a:rPr>
              <a:t>Plasmodium</a:t>
            </a:r>
            <a:endParaRPr lang="en-US"/>
          </a:p>
        </p:txBody>
      </p:sp>
      <p:sp>
        <p:nvSpPr>
          <p:cNvPr id="8" name="Текстовое поле 7"/>
          <p:cNvSpPr txBox="1"/>
          <p:nvPr/>
        </p:nvSpPr>
        <p:spPr>
          <a:xfrm>
            <a:off x="0" y="1171575"/>
            <a:ext cx="818769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ru-RU" altLang="en-US"/>
              <a:t>В 1880 году французский военный врач Шарль Луи Альфонс Лаверан ,</a:t>
            </a:r>
            <a:endParaRPr lang="ru-RU" altLang="en-US"/>
          </a:p>
          <a:p>
            <a:r>
              <a:rPr lang="ru-RU" altLang="en-US"/>
              <a:t>работавший в Алжире, обнаружил в кровяных шариках больного</a:t>
            </a:r>
            <a:endParaRPr lang="ru-RU" altLang="en-US"/>
          </a:p>
          <a:p>
            <a:r>
              <a:rPr lang="ru-RU" altLang="en-US"/>
              <a:t>малярией живой одноклеточный организм. Это был первый случай, когда</a:t>
            </a:r>
            <a:endParaRPr lang="ru-RU" altLang="en-US"/>
          </a:p>
          <a:p>
            <a:r>
              <a:rPr lang="ru-RU" altLang="en-US"/>
              <a:t>простейшие были идентифицированы как причина болезни. За это и</a:t>
            </a:r>
            <a:endParaRPr lang="ru-RU" altLang="en-US"/>
          </a:p>
          <a:p>
            <a:r>
              <a:rPr lang="ru-RU" altLang="en-US"/>
              <a:t>другие открытия он был награждён Нобелевской премией по физиологии</a:t>
            </a:r>
            <a:endParaRPr lang="ru-RU" altLang="en-US"/>
          </a:p>
          <a:p>
            <a:r>
              <a:rPr lang="ru-RU" altLang="en-US"/>
              <a:t>и медицине 1907 года.</a:t>
            </a:r>
            <a:endParaRPr lang="ru-RU" altLang="en-US"/>
          </a:p>
        </p:txBody>
      </p:sp>
      <p:pic>
        <p:nvPicPr>
          <p:cNvPr id="9" name="Замещающее содержимое 8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251190" y="1047750"/>
            <a:ext cx="3174365" cy="476186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en-US">
                <a:sym typeface="+mn-ea"/>
              </a:rPr>
              <a:t>Plasmodium</a:t>
            </a:r>
            <a:endParaRPr lang="en-US"/>
          </a:p>
        </p:txBody>
      </p:sp>
      <p:sp>
        <p:nvSpPr>
          <p:cNvPr id="8" name="Текстовое поле 7"/>
          <p:cNvSpPr txBox="1"/>
          <p:nvPr/>
        </p:nvSpPr>
        <p:spPr>
          <a:xfrm>
            <a:off x="0" y="1770380"/>
            <a:ext cx="8187690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ru-RU" altLang="en-US"/>
              <a:t>Англичанин сэр Рональд Росс, работавший в Индии, показал в 1898 году,</a:t>
            </a:r>
            <a:endParaRPr lang="ru-RU" altLang="en-US"/>
          </a:p>
          <a:p>
            <a:r>
              <a:rPr lang="ru-RU" altLang="en-US"/>
              <a:t>что определённые разновидности комаров передают малярию птицам, и</a:t>
            </a:r>
            <a:endParaRPr lang="ru-RU" altLang="en-US"/>
          </a:p>
          <a:p>
            <a:r>
              <a:rPr lang="ru-RU" altLang="en-US"/>
              <a:t>выделил паразитов из слюнных желез комара. Ему также удалось найти</a:t>
            </a:r>
            <a:endParaRPr lang="ru-RU" altLang="en-US"/>
          </a:p>
          <a:p>
            <a:r>
              <a:rPr lang="ru-RU" altLang="en-US"/>
              <a:t>паразитов в кишечнике комаров, питавшихся кровью больных людей, но</a:t>
            </a:r>
            <a:endParaRPr lang="ru-RU" altLang="en-US"/>
          </a:p>
          <a:p>
            <a:r>
              <a:rPr lang="ru-RU" altLang="en-US"/>
              <a:t>не удалось проследить передачу паразитов от комаров к человеку.</a:t>
            </a:r>
            <a:endParaRPr lang="ru-RU" altLang="en-US"/>
          </a:p>
        </p:txBody>
      </p:sp>
      <p:pic>
        <p:nvPicPr>
          <p:cNvPr id="3" name="Замещающее содержимое 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450455" y="1171575"/>
            <a:ext cx="4479290" cy="312039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en-US">
                <a:sym typeface="+mn-ea"/>
              </a:rPr>
              <a:t>Plasmodium</a:t>
            </a:r>
            <a:endParaRPr lang="en-US"/>
          </a:p>
        </p:txBody>
      </p:sp>
      <p:sp>
        <p:nvSpPr>
          <p:cNvPr id="8" name="Текстовое поле 7"/>
          <p:cNvSpPr txBox="1"/>
          <p:nvPr/>
        </p:nvSpPr>
        <p:spPr>
          <a:xfrm>
            <a:off x="0" y="1770380"/>
            <a:ext cx="8187690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ru-RU" altLang="en-US"/>
              <a:t>Джованни Батиста Грасси в 1898 году удалось осуществить</a:t>
            </a:r>
            <a:endParaRPr lang="ru-RU" altLang="en-US"/>
          </a:p>
          <a:p>
            <a:r>
              <a:rPr lang="ru-RU" altLang="en-US"/>
              <a:t>экспериментальное заражение человека малярией через укус комара (он</a:t>
            </a:r>
            <a:endParaRPr lang="ru-RU" altLang="en-US"/>
          </a:p>
          <a:p>
            <a:r>
              <a:rPr lang="ru-RU" altLang="en-US"/>
              <a:t>ставил опыты на добровольцах, в том числе и на себе). Он доказал также,</a:t>
            </a:r>
            <a:endParaRPr lang="ru-RU" altLang="en-US"/>
          </a:p>
          <a:p>
            <a:r>
              <a:rPr lang="ru-RU" altLang="en-US"/>
              <a:t>что только комары рода Anopheles являются переносчиками малярии в</a:t>
            </a:r>
            <a:endParaRPr lang="ru-RU" altLang="en-US"/>
          </a:p>
          <a:p>
            <a:r>
              <a:rPr lang="ru-RU" altLang="en-US"/>
              <a:t>Италии, разработал и внедрил меры профилактики малярии. Однако в</a:t>
            </a:r>
            <a:endParaRPr lang="ru-RU" altLang="en-US"/>
          </a:p>
        </p:txBody>
      </p:sp>
      <p:pic>
        <p:nvPicPr>
          <p:cNvPr id="4" name="Замещающее содержимое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50250" y="1192530"/>
            <a:ext cx="3661410" cy="447294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60960"/>
            <a:ext cx="10515600" cy="1325563"/>
          </a:xfrm>
        </p:spPr>
        <p:txBody>
          <a:bodyPr>
            <a:normAutofit fontScale="90000"/>
          </a:bodyPr>
          <a:p>
            <a:r>
              <a:rPr lang="ru-RU" altLang="en-US"/>
              <a:t>Anopheles </a:t>
            </a:r>
            <a:br>
              <a:rPr lang="ru-RU" altLang="en-US"/>
            </a:br>
            <a:r>
              <a:rPr lang="ru-RU" altLang="en-US"/>
              <a:t>189 видов</a:t>
            </a:r>
            <a:endParaRPr lang="ru-RU" altLang="en-US"/>
          </a:p>
        </p:txBody>
      </p:sp>
      <p:pic>
        <p:nvPicPr>
          <p:cNvPr id="4" name="Замещающее содержимое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696845" y="0"/>
            <a:ext cx="9238615" cy="609028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ru-RU" altLang="en-US"/>
              <a:t>Распространение малярии </a:t>
            </a:r>
            <a:endParaRPr lang="ru-RU" altLang="en-US"/>
          </a:p>
        </p:txBody>
      </p:sp>
      <p:pic>
        <p:nvPicPr>
          <p:cNvPr id="4" name="Замещающее содержимое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302385" y="1464310"/>
            <a:ext cx="9587865" cy="539369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7630" y="81280"/>
            <a:ext cx="10515600" cy="1325563"/>
          </a:xfrm>
        </p:spPr>
        <p:txBody>
          <a:bodyPr>
            <a:normAutofit fontScale="90000"/>
          </a:bodyPr>
          <a:p>
            <a:r>
              <a:rPr lang="ru-RU" altLang="ru-RU"/>
              <a:t>Малярийный комар</a:t>
            </a:r>
            <a:br>
              <a:rPr lang="ru-RU" altLang="ru-RU"/>
            </a:br>
            <a:r>
              <a:rPr lang="en-US" altLang="ru-RU"/>
              <a:t>Anopheles (</a:t>
            </a:r>
            <a:r>
              <a:rPr lang="ru-RU" altLang="ru-RU"/>
              <a:t>Сем. </a:t>
            </a:r>
            <a:r>
              <a:rPr lang="en-US" altLang="ru-RU"/>
              <a:t>Culicidae)</a:t>
            </a:r>
            <a:endParaRPr lang="en-US" altLang="ru-RU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09690" y="81280"/>
            <a:ext cx="5660390" cy="6774815"/>
          </a:xfrm>
          <a:prstGeom prst="rect">
            <a:avLst/>
          </a:prstGeom>
        </p:spPr>
      </p:pic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45" y="2360930"/>
            <a:ext cx="5081905" cy="4387215"/>
          </a:xfrm>
          <a:prstGeom prst="rect">
            <a:avLst/>
          </a:prstGeom>
        </p:spPr>
      </p:pic>
      <p:sp>
        <p:nvSpPr>
          <p:cNvPr id="6" name="Текстовое поле 5"/>
          <p:cNvSpPr txBox="1"/>
          <p:nvPr/>
        </p:nvSpPr>
        <p:spPr>
          <a:xfrm>
            <a:off x="1186815" y="1992630"/>
            <a:ext cx="34283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ru-RU"/>
              <a:t>сем. </a:t>
            </a:r>
            <a:r>
              <a:rPr lang="en-US" altLang="ru-RU"/>
              <a:t>Tipulidae</a:t>
            </a:r>
            <a:endParaRPr lang="en-US" alt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Жизненный цикл </a:t>
            </a:r>
            <a:r>
              <a:rPr lang="en-US" dirty="0"/>
              <a:t>Foraminifera</a:t>
            </a:r>
            <a:r>
              <a:rPr lang="ru-RU" dirty="0"/>
              <a:t> </a:t>
            </a:r>
            <a:endParaRPr lang="ru-RU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Замещающее содержимое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95325" y="0"/>
            <a:ext cx="9836150" cy="675449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sym typeface="+mn-ea"/>
              </a:rPr>
              <a:t>Gregarinomorpha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4945380" cy="4351655"/>
          </a:xfrm>
        </p:spPr>
        <p:txBody>
          <a:bodyPr/>
          <a:lstStyle/>
          <a:p>
            <a:r>
              <a:rPr lang="ru-RU" dirty="0" smtClean="0"/>
              <a:t>Паразиты беспозвоночных и низших хордовых (оболочники)</a:t>
            </a:r>
            <a:endParaRPr lang="ru-RU" dirty="0" smtClean="0"/>
          </a:p>
          <a:p>
            <a:r>
              <a:rPr lang="ru-RU" dirty="0" smtClean="0"/>
              <a:t>В основном паразитируют в кишечнике</a:t>
            </a:r>
            <a:endParaRPr lang="ru-RU" dirty="0" smtClean="0"/>
          </a:p>
          <a:p>
            <a:r>
              <a:rPr lang="ru-RU" dirty="0" smtClean="0"/>
              <a:t>Не проникают внутрь клеток хозяина</a:t>
            </a:r>
            <a:endParaRPr lang="ru-RU" dirty="0" smtClean="0"/>
          </a:p>
        </p:txBody>
      </p:sp>
      <p:pic>
        <p:nvPicPr>
          <p:cNvPr id="5122" name="Picture 2" descr="ÐÐ°ÑÑÐ¸Ð½ÐºÐ¸ Ð¿Ð¾ Ð·Ð°Ð¿ÑÐ¾ÑÑ gregarina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414700" y="-487821"/>
            <a:ext cx="1956262" cy="3524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630856" y="2333873"/>
            <a:ext cx="1176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Грегарина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6630856" y="5526504"/>
            <a:ext cx="9753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ru-RU" dirty="0" err="1" smtClean="0"/>
              <a:t>C</a:t>
            </a:r>
            <a:r>
              <a:rPr lang="ru-RU" dirty="0" smtClean="0"/>
              <a:t>изигий</a:t>
            </a:r>
            <a:endParaRPr lang="ru-RU" dirty="0"/>
          </a:p>
        </p:txBody>
      </p:sp>
      <p:pic>
        <p:nvPicPr>
          <p:cNvPr id="5126" name="Picture 6" descr="ÐÐ°ÑÑÐ¸Ð½ÐºÐ¸ Ð¿Ð¾ Ð·Ð°Ð¿ÑÐ¾ÑÑ gregarin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0856" y="2876649"/>
            <a:ext cx="3528224" cy="2653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8" name="Picture 2" descr="ÐÐ¾ÑÐ¾Ð¶ÐµÐµ Ð¸Ð·Ð¾Ð±ÑÐ°Ð¶ÐµÐ½Ð¸Ðµ"/>
          <p:cNvPicPr>
            <a:picLocks noChangeAspect="1" noChangeArrowheads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8160" y="150495"/>
            <a:ext cx="9002395" cy="659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81280"/>
            <a:ext cx="10515600" cy="1325563"/>
          </a:xfrm>
        </p:spPr>
        <p:txBody>
          <a:bodyPr/>
          <a:p>
            <a:r>
              <a:rPr lang="en-US" altLang="en-US"/>
              <a:t>Gregarinomorpha</a:t>
            </a:r>
            <a:endParaRPr lang="en-US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ru-RU"/>
              <a:t>Foraminfera</a:t>
            </a:r>
            <a:endParaRPr lang="en-US" altLang="ru-RU"/>
          </a:p>
        </p:txBody>
      </p:sp>
      <p:pic>
        <p:nvPicPr>
          <p:cNvPr id="4" name="Замещающее содержимое 3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315595" y="1948180"/>
            <a:ext cx="5181600" cy="4145280"/>
          </a:xfrm>
          <a:prstGeom prst="rect">
            <a:avLst/>
          </a:prstGeom>
        </p:spPr>
      </p:pic>
      <p:pic>
        <p:nvPicPr>
          <p:cNvPr id="5" name="Замещающее содержимое 4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07710" y="1948180"/>
            <a:ext cx="6158230" cy="414591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Замещающее содержимое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21380" y="-14605"/>
            <a:ext cx="5349240" cy="68726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489710"/>
            <a:ext cx="10515600" cy="1325563"/>
          </a:xfrm>
        </p:spPr>
        <p:txBody>
          <a:bodyPr/>
          <a:p>
            <a:r>
              <a:rPr lang="ru-RU" altLang="en-US"/>
              <a:t>Жизненные циклы </a:t>
            </a:r>
            <a:r>
              <a:rPr lang="en-US" altLang="en-US"/>
              <a:t>Apicomplexa</a:t>
            </a:r>
            <a:endParaRPr lang="en-US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Рисунок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551305" y="46990"/>
            <a:ext cx="9795510" cy="66344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tolweb.org/tree/ToLimages/apicomplexa1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583" y="118424"/>
            <a:ext cx="10207752" cy="6739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539494" y="535710"/>
            <a:ext cx="14895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Coccidea</a:t>
            </a:r>
            <a:endParaRPr lang="en-US" sz="28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5472" y="-23541"/>
            <a:ext cx="5950527" cy="1325563"/>
          </a:xfrm>
        </p:spPr>
        <p:txBody>
          <a:bodyPr/>
          <a:lstStyle/>
          <a:p>
            <a:r>
              <a:rPr lang="ru-RU" dirty="0" smtClean="0"/>
              <a:t>Общий план строения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5999" y="639240"/>
            <a:ext cx="5606159" cy="589086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910" y="850497"/>
            <a:ext cx="3823908" cy="2917939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049" y="3905521"/>
            <a:ext cx="3561629" cy="28291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en-US" altLang="ru-RU">
                <a:sym typeface="+mn-ea"/>
              </a:rPr>
              <a:t>Eimeria</a:t>
            </a:r>
            <a:endParaRPr lang="ru-RU" altLang="en-US"/>
          </a:p>
        </p:txBody>
      </p:sp>
      <p:pic>
        <p:nvPicPr>
          <p:cNvPr id="4" name="Замещающее содержимое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93040" y="1034415"/>
            <a:ext cx="4165600" cy="2343150"/>
          </a:xfrm>
          <a:prstGeom prst="rect">
            <a:avLst/>
          </a:prstGeom>
        </p:spPr>
      </p:pic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2965" y="72390"/>
            <a:ext cx="7121525" cy="671131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1478</Words>
  <Application>WPS Presentation</Application>
  <PresentationFormat>Widescreen</PresentationFormat>
  <Paragraphs>63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2" baseType="lpstr">
      <vt:lpstr>Arial</vt:lpstr>
      <vt:lpstr>SimSun</vt:lpstr>
      <vt:lpstr>Wingdings</vt:lpstr>
      <vt:lpstr>Calibri Light</vt:lpstr>
      <vt:lpstr>Calibri</vt:lpstr>
      <vt:lpstr>Microsoft YaHei</vt:lpstr>
      <vt:lpstr/>
      <vt:lpstr>Arial Unicode MS</vt:lpstr>
      <vt:lpstr>Segoe Print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Общий план строения</vt:lpstr>
      <vt:lpstr>PowerPoint 演示文稿</vt:lpstr>
      <vt:lpstr>PowerPoint 演示文稿</vt:lpstr>
      <vt:lpstr>PowerPoint 演示文稿</vt:lpstr>
      <vt:lpstr>Eimeria</vt:lpstr>
      <vt:lpstr>PowerPoint 演示文稿</vt:lpstr>
      <vt:lpstr>Toxoplasma gondii</vt:lpstr>
      <vt:lpstr>Plasmodium</vt:lpstr>
      <vt:lpstr>Plasmodium</vt:lpstr>
      <vt:lpstr>PowerPoint 演示文稿</vt:lpstr>
      <vt:lpstr>PowerPoint 演示文稿</vt:lpstr>
      <vt:lpstr>PowerPoint 演示文稿</vt:lpstr>
      <vt:lpstr>PowerPoint 演示文稿</vt:lpstr>
      <vt:lpstr>Грегарины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Жизненный цикл Foraminifera </dc:title>
  <dc:creator/>
  <cp:lastModifiedBy>Vadim Khaitov</cp:lastModifiedBy>
  <cp:revision>3</cp:revision>
  <dcterms:created xsi:type="dcterms:W3CDTF">2020-11-14T13:15:12Z</dcterms:created>
  <dcterms:modified xsi:type="dcterms:W3CDTF">2020-11-14T13:24:22Z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1049-11.2.0.9739</vt:lpwstr>
  </property>
</Properties>
</file>

<file path=docProps/thumbnail.jpeg>
</file>